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0" r:id="rId4"/>
    <p:sldId id="261" r:id="rId5"/>
    <p:sldId id="3466" r:id="rId6"/>
    <p:sldId id="3469" r:id="rId7"/>
    <p:sldId id="3470" r:id="rId8"/>
    <p:sldId id="3471" r:id="rId9"/>
    <p:sldId id="3485" r:id="rId10"/>
    <p:sldId id="3486" r:id="rId11"/>
    <p:sldId id="3487" r:id="rId12"/>
    <p:sldId id="3488" r:id="rId13"/>
    <p:sldId id="3489" r:id="rId14"/>
    <p:sldId id="3490" r:id="rId15"/>
    <p:sldId id="3492" r:id="rId16"/>
    <p:sldId id="3491" r:id="rId17"/>
    <p:sldId id="3467" r:id="rId18"/>
    <p:sldId id="3476" r:id="rId19"/>
    <p:sldId id="3468" r:id="rId20"/>
    <p:sldId id="3479" r:id="rId21"/>
    <p:sldId id="3483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4F6"/>
    <a:srgbClr val="F7B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6200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9D0B2-6D8E-4FE4-8EAE-1B32E142ACB2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B335-F2D0-4624-AE5D-EDA3F4FE8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02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00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8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9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7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01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52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359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33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82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00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2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88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58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5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80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7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0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1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037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27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7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D4B397-4335-42E1-8AA0-92AA30549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ECEC3A99-1CF4-4D94-A80D-2E4F5CA3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923C716-E101-4BA0-B1DF-A4B181B4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8ACD33B-E324-44EE-8821-00C1A089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4A2A5B0-D333-4EE2-94C5-9BAAF67F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6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895C9-96D6-4DB4-A1AD-8BF4B2DC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B8D1F58-BAC5-48D2-86C6-03CFC1C94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4438854-97F2-4CBF-9C5C-0631AD0B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16952A7-E177-47D9-A8EF-5D5E2404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667D450-1254-4EFF-AC0F-390AB194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8C0B33F-8B12-4F24-B52A-04E8383A8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FD01F8D-3E0F-4827-9B86-13E5ECF9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E41C404-2B6E-4B1E-91E9-D867222E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020B0AD-C743-4517-9CCA-ACB78DBA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F11B527-7E0D-4BA6-8091-4B9A3DD3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5907D3-ED42-4EC1-AC38-A05ECD9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D2C0C7C-E774-45AA-80E3-2BEF46F5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1ECF23-56A6-4BF0-9AAE-50E2AA5B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5C69B7A-3D28-4D87-8622-1D172F63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31B3833-A4A1-4EF4-9462-F29CCFC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02B9A9-793C-4F9A-9117-3A390DA2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5203BEE-7117-4D05-AA23-A2937592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0EBF637-4BB0-4406-B65F-2FC20AE5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99BECA5-B743-4BBA-977E-280F8E01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FDD5A78-8485-4A12-87D4-189F1AFB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93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B8DBEC-6453-4593-BED1-78428FAD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B3ECEBB-2CD1-40A3-968C-64BB3CABF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4384778-C3AB-45E4-9A94-2DD830E45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C5AF758-9FB3-46CF-8245-887F1767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2D5BDA4-5878-451A-843C-1855A944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B18D678-FCAC-4190-B8E2-FF3079D2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868A42E-521D-49D3-89F3-EFDF199E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F6059C-7542-4560-87F1-1931CAAE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CE4DF32-0624-4CD8-BBD9-5F7FE9594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8576148-B0EA-4BF3-AE8E-E63BD899F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7345C60-1ADA-43D5-9540-23A12D7C7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2F9E939-5D6E-4C3B-B5A4-94A65136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23FD973-B3C9-4DD8-8024-41BC9D4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BF99017-2BE3-46A1-B7F5-990EA712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43FBCC-777E-43C4-A7CA-B545F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713FEBE-59E3-42FD-80A5-3B0787B8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B56C3A8-8116-4CB1-948D-897B6C7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0E4DE8-0642-4A0E-BD20-F78531B9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F2284211-F30A-4822-98DB-739B3A27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B259DFEC-480E-467A-8DD8-39EB7796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11819C2-0E13-4CB3-912F-66A4D6A4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89A880-5D87-476D-902D-635331C9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3928055-B892-463F-9235-90862BF9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F386119-5E98-4450-A940-40D2D08C5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196F3E5-1B27-48A0-92DA-8A26AE6C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563156E-08CB-4363-82AC-F9FD4E30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412D6DB-D854-4FAA-B28F-AB4AD577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84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EB4CB9-BBAE-4012-ABF9-FCE0E084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67BC50EF-923B-4EC1-A40D-815B2B61D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A83075F-674F-4541-B10D-4A1244280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4F743C7-67CF-4637-BC76-85E804FE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2A71755-D254-4514-8F5F-2F215B1C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E0E7F11-370E-460B-A09C-23275052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0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6432E4E1-1D39-466B-BD55-DB380A8D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F923F6B-24CB-472C-90D1-6764BC9C2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9236092-C589-4C98-9DDD-0B8A233C8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4A03-34AB-43E4-9153-F3913F13D8E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FCD32B8-8FB7-4A4D-9D99-942A9413E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B02A502-3EBB-4FCB-835C-720CBD74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6.xml"/><Relationship Id="rId15" Type="http://schemas.openxmlformats.org/officeDocument/2006/relationships/image" Target="../media/image4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F77F747-26F6-49AB-98C2-838398FC2A0E}"/>
              </a:ext>
            </a:extLst>
          </p:cNvPr>
          <p:cNvSpPr/>
          <p:nvPr/>
        </p:nvSpPr>
        <p:spPr>
          <a:xfrm>
            <a:off x="1674170" y="436728"/>
            <a:ext cx="8566484" cy="6489610"/>
          </a:xfrm>
          <a:prstGeom prst="rect">
            <a:avLst/>
          </a:prstGeom>
          <a:blipFill dpi="0" rotWithShape="1">
            <a:blip r:embed="rId6">
              <a:alphaModFix amt="5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136F2DE6-6CE3-4C36-B7C7-5262B044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62" y="2414483"/>
            <a:ext cx="7216956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spc="600" dirty="0">
                <a:latin typeface="幼圆" panose="02010509060101010101" pitchFamily="49" charset="-122"/>
                <a:ea typeface="幼圆" panose="02010509060101010101" pitchFamily="49" charset="-122"/>
              </a:rPr>
              <a:t>旅游</a:t>
            </a:r>
            <a:r>
              <a:rPr lang="zh-CN" altLang="en-US" sz="72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项目（足迹）成果汇报</a:t>
            </a:r>
            <a:endParaRPr lang="zh-CN" altLang="en-US" sz="72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6149B32-B38A-4288-B1C6-67DF1629A67F}"/>
              </a:ext>
            </a:extLst>
          </p:cNvPr>
          <p:cNvGrpSpPr/>
          <p:nvPr/>
        </p:nvGrpSpPr>
        <p:grpSpPr>
          <a:xfrm>
            <a:off x="1453211" y="3245457"/>
            <a:ext cx="1266151" cy="537218"/>
            <a:chOff x="2119312" y="1260814"/>
            <a:chExt cx="8017062" cy="34015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4C6C0111-82B9-4549-85B0-A4F4A7F7F6C6}"/>
              </a:ext>
            </a:extLst>
          </p:cNvPr>
          <p:cNvGrpSpPr/>
          <p:nvPr/>
        </p:nvGrpSpPr>
        <p:grpSpPr>
          <a:xfrm flipH="1">
            <a:off x="9470101" y="3237093"/>
            <a:ext cx="1266151" cy="537218"/>
            <a:chOff x="2119312" y="1260814"/>
            <a:chExt cx="8017062" cy="34015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31" name="标题 1">
            <a:extLst>
              <a:ext uri="{FF2B5EF4-FFF2-40B4-BE49-F238E27FC236}">
                <a16:creationId xmlns:a16="http://schemas.microsoft.com/office/drawing/2014/main" xmlns="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55586" y="5145147"/>
            <a:ext cx="4145206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汇报人：第八组</a:t>
            </a:r>
            <a:endParaRPr lang="zh-CN" altLang="en-US" sz="1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xmlns="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5324895" y="5145147"/>
            <a:ext cx="4145206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时间</a:t>
            </a: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1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2019.10.30</a:t>
            </a:r>
            <a:endParaRPr lang="zh-CN" altLang="en-US" sz="1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6" grpId="0"/>
      <p:bldP spid="31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04" y="1558235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C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、签订协议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023" y="2551697"/>
            <a:ext cx="9225937" cy="9048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639" y="4158434"/>
            <a:ext cx="9826716" cy="15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04" y="1558235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D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、价格计算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90" y="2529813"/>
            <a:ext cx="5619048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04" y="1558235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E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、支付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8" y="2895915"/>
            <a:ext cx="5717604" cy="2683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017" y="2159142"/>
            <a:ext cx="5393877" cy="42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0" y="2167032"/>
            <a:ext cx="4180952" cy="18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342" y="2077134"/>
            <a:ext cx="6564075" cy="1947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36" y="4511167"/>
            <a:ext cx="10355575" cy="482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343466"/>
            <a:ext cx="10617017" cy="4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73" y="1395172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个人中心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24" y="1340638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05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649" y="1136226"/>
            <a:ext cx="3457143" cy="3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36" y="2656987"/>
            <a:ext cx="3390476" cy="28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231" y="864501"/>
            <a:ext cx="2600000" cy="5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868" y="4721198"/>
            <a:ext cx="3854315" cy="17117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176" y="1752224"/>
            <a:ext cx="2466667" cy="46666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055" y="2366509"/>
            <a:ext cx="2495238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攻略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06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69" y="2045470"/>
            <a:ext cx="11149762" cy="42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6" y="226198"/>
            <a:ext cx="5895297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后台数据管理页面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4" y="1053151"/>
            <a:ext cx="11268036" cy="54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0F0BA8C-F597-4E9A-916F-AF7AB1DA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2DA249-CB39-4AB8-8C0F-FD98E778E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19086B18-1B73-4442-8316-8D2A0AA3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80" y="-450376"/>
            <a:ext cx="6138789" cy="7308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E894F9-94A8-4D6F-BDBD-F11B113C8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791E304B-6FC4-4571-A756-90C65B169970}"/>
              </a:ext>
            </a:extLst>
          </p:cNvPr>
          <p:cNvSpPr/>
          <p:nvPr/>
        </p:nvSpPr>
        <p:spPr>
          <a:xfrm>
            <a:off x="1247958" y="1528009"/>
            <a:ext cx="3994574" cy="3994574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265B44A-8E82-45E0-A65D-59C076E43E9A}"/>
              </a:ext>
            </a:extLst>
          </p:cNvPr>
          <p:cNvSpPr/>
          <p:nvPr/>
        </p:nvSpPr>
        <p:spPr>
          <a:xfrm>
            <a:off x="4428969" y="4164641"/>
            <a:ext cx="1631141" cy="163114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231C4360-5EE9-4450-A286-428E41409E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8679" y="1147205"/>
            <a:ext cx="6397408" cy="55145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BA28DCF-6EA1-4B2D-9107-EFB9385033C0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8E8D0C1-6169-47EA-9BB5-DF699FBF915A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xmlns="" id="{7491A86C-C6CA-4C91-9CD4-2ACDC957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819" y="4539536"/>
            <a:ext cx="1573674" cy="881350"/>
          </a:xfrm>
        </p:spPr>
        <p:txBody>
          <a:bodyPr vert="horz">
            <a:noAutofit/>
          </a:bodyPr>
          <a:lstStyle/>
          <a:p>
            <a:pPr algn="ctr"/>
            <a:r>
              <a:rPr lang="en-US" altLang="zh-CN" sz="4800" spc="600" dirty="0">
                <a:latin typeface="幼圆" panose="02010509060101010101" pitchFamily="49" charset="-122"/>
                <a:ea typeface="幼圆" panose="02010509060101010101" pitchFamily="49" charset="-122"/>
              </a:rPr>
              <a:t>03</a:t>
            </a:r>
            <a:endParaRPr lang="zh-CN" altLang="en-US" sz="48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5C587C52-3D3D-40C3-9643-96DBBEC9C770}"/>
              </a:ext>
            </a:extLst>
          </p:cNvPr>
          <p:cNvSpPr txBox="1"/>
          <p:nvPr/>
        </p:nvSpPr>
        <p:spPr>
          <a:xfrm flipH="1">
            <a:off x="1820632" y="2307210"/>
            <a:ext cx="280217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PART THREE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5D6C7ECD-686F-437B-A0F2-6BF8196B6F2B}"/>
              </a:ext>
            </a:extLst>
          </p:cNvPr>
          <p:cNvSpPr txBox="1"/>
          <p:nvPr/>
        </p:nvSpPr>
        <p:spPr>
          <a:xfrm flipH="1">
            <a:off x="1673995" y="3109480"/>
            <a:ext cx="3246159" cy="8127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>
              <a:lnSpc>
                <a:spcPts val="6500"/>
              </a:lnSpc>
            </a:pPr>
            <a:r>
              <a:rPr lang="zh-CN" altLang="en-US" sz="4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工作总结</a:t>
            </a:r>
            <a:endParaRPr lang="en-US" altLang="zh-CN" sz="4400" spc="3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/>
      <p:bldP spid="48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8" y="226198"/>
            <a:ext cx="2734233" cy="8127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工作总结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EA961FC-954E-42D4-8CC1-6A35AD4FA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98" y="1979793"/>
            <a:ext cx="3676650" cy="3676650"/>
          </a:xfrm>
          <a:custGeom>
            <a:avLst/>
            <a:gdLst>
              <a:gd name="connsiteX0" fmla="*/ 2191659 w 4209146"/>
              <a:gd name="connsiteY0" fmla="*/ 0 h 3676650"/>
              <a:gd name="connsiteX1" fmla="*/ 4209146 w 4209146"/>
              <a:gd name="connsiteY1" fmla="*/ 0 h 3676650"/>
              <a:gd name="connsiteX2" fmla="*/ 4209146 w 4209146"/>
              <a:gd name="connsiteY2" fmla="*/ 3676650 h 3676650"/>
              <a:gd name="connsiteX3" fmla="*/ 2191659 w 4209146"/>
              <a:gd name="connsiteY3" fmla="*/ 3676650 h 3676650"/>
              <a:gd name="connsiteX4" fmla="*/ 0 w 4209146"/>
              <a:gd name="connsiteY4" fmla="*/ 0 h 3676650"/>
              <a:gd name="connsiteX5" fmla="*/ 2017486 w 4209146"/>
              <a:gd name="connsiteY5" fmla="*/ 0 h 3676650"/>
              <a:gd name="connsiteX6" fmla="*/ 2017486 w 4209146"/>
              <a:gd name="connsiteY6" fmla="*/ 3676650 h 3676650"/>
              <a:gd name="connsiteX7" fmla="*/ 0 w 4209146"/>
              <a:gd name="connsiteY7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6" h="3676650">
                <a:moveTo>
                  <a:pt x="2191659" y="0"/>
                </a:moveTo>
                <a:lnTo>
                  <a:pt x="4209146" y="0"/>
                </a:lnTo>
                <a:lnTo>
                  <a:pt x="4209146" y="3676650"/>
                </a:lnTo>
                <a:lnTo>
                  <a:pt x="2191659" y="3676650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3676650"/>
                </a:lnTo>
                <a:lnTo>
                  <a:pt x="0" y="3676650"/>
                </a:lnTo>
                <a:close/>
              </a:path>
            </a:pathLst>
          </a:custGeom>
        </p:spPr>
      </p:pic>
      <p:grpSp>
        <p:nvGrpSpPr>
          <p:cNvPr id="10" name="PA-ïṧḷiḓe">
            <a:extLst>
              <a:ext uri="{FF2B5EF4-FFF2-40B4-BE49-F238E27FC236}">
                <a16:creationId xmlns:a16="http://schemas.microsoft.com/office/drawing/2014/main" xmlns="" id="{94A13BB9-ED73-4B55-8839-9A6B69C2EF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62406" y="2184494"/>
            <a:ext cx="657827" cy="638993"/>
            <a:chOff x="860271" y="1518068"/>
            <a:chExt cx="493370" cy="479245"/>
          </a:xfrm>
          <a:solidFill>
            <a:srgbClr val="33FF8F"/>
          </a:solidFill>
        </p:grpSpPr>
        <p:sp>
          <p:nvSpPr>
            <p:cNvPr id="13" name="PA-íśḻîḓé">
              <a:extLst>
                <a:ext uri="{FF2B5EF4-FFF2-40B4-BE49-F238E27FC236}">
                  <a16:creationId xmlns:a16="http://schemas.microsoft.com/office/drawing/2014/main" xmlns="" id="{5C93F9CD-DE58-46CC-BD62-4501DC7F2F0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0271" y="1518068"/>
              <a:ext cx="493370" cy="479245"/>
            </a:xfrm>
            <a:prstGeom prst="roundRect">
              <a:avLst>
                <a:gd name="adj" fmla="val 0"/>
              </a:avLst>
            </a:prstGeom>
            <a:solidFill>
              <a:srgbClr val="F7BF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14" name="PA-îṧḻiḋé">
              <a:extLst>
                <a:ext uri="{FF2B5EF4-FFF2-40B4-BE49-F238E27FC236}">
                  <a16:creationId xmlns:a16="http://schemas.microsoft.com/office/drawing/2014/main" xmlns="" id="{478B06F7-4BCA-4DBF-AA61-76774C8AB4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</p:grpSp>
      <p:grpSp>
        <p:nvGrpSpPr>
          <p:cNvPr id="15" name="PA-ïṧľíḑe">
            <a:extLst>
              <a:ext uri="{FF2B5EF4-FFF2-40B4-BE49-F238E27FC236}">
                <a16:creationId xmlns:a16="http://schemas.microsoft.com/office/drawing/2014/main" xmlns="" id="{3C4B97E6-591E-4F3C-88C8-02A5368D035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062406" y="3308700"/>
            <a:ext cx="657827" cy="638993"/>
            <a:chOff x="840159" y="2185414"/>
            <a:chExt cx="493370" cy="479245"/>
          </a:xfrm>
        </p:grpSpPr>
        <p:sp>
          <p:nvSpPr>
            <p:cNvPr id="16" name="PA-íš1iḋé">
              <a:extLst>
                <a:ext uri="{FF2B5EF4-FFF2-40B4-BE49-F238E27FC236}">
                  <a16:creationId xmlns:a16="http://schemas.microsoft.com/office/drawing/2014/main" xmlns="" id="{E6443CDF-CABB-4E74-BF86-B8678E7DDA9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40159" y="2185414"/>
              <a:ext cx="493370" cy="479245"/>
            </a:xfrm>
            <a:prstGeom prst="roundRect">
              <a:avLst>
                <a:gd name="adj" fmla="val 0"/>
              </a:avLst>
            </a:prstGeom>
            <a:solidFill>
              <a:srgbClr val="CDE4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17" name="PA-íšļîďê">
              <a:extLst>
                <a:ext uri="{FF2B5EF4-FFF2-40B4-BE49-F238E27FC236}">
                  <a16:creationId xmlns:a16="http://schemas.microsoft.com/office/drawing/2014/main" xmlns="" id="{1D7B8608-AD01-4E32-93BA-82B415D692C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</p:grpSp>
      <p:sp>
        <p:nvSpPr>
          <p:cNvPr id="20" name="PA-FooterText ">
            <a:extLst>
              <a:ext uri="{FF2B5EF4-FFF2-40B4-BE49-F238E27FC236}">
                <a16:creationId xmlns:a16="http://schemas.microsoft.com/office/drawing/2014/main" xmlns="" id="{C1DA799B-566C-405B-BEFC-6E3ADF63E6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5895688" y="2329583"/>
            <a:ext cx="3776485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串联和巩固了之前学习的内容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1" name="PA-FooterText ">
            <a:extLst>
              <a:ext uri="{FF2B5EF4-FFF2-40B4-BE49-F238E27FC236}">
                <a16:creationId xmlns:a16="http://schemas.microsoft.com/office/drawing/2014/main" xmlns="" id="{31FCD943-DED9-44F0-AAE4-62E448F89D3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5936800" y="4690835"/>
            <a:ext cx="3776485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开发团队内沟通合作的重要性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2406" y="4472016"/>
            <a:ext cx="701101" cy="786452"/>
          </a:xfrm>
          <a:prstGeom prst="rect">
            <a:avLst/>
          </a:prstGeom>
        </p:spPr>
      </p:pic>
      <p:sp>
        <p:nvSpPr>
          <p:cNvPr id="22" name="PA-FooterText ">
            <a:extLst>
              <a:ext uri="{FF2B5EF4-FFF2-40B4-BE49-F238E27FC236}">
                <a16:creationId xmlns:a16="http://schemas.microsoft.com/office/drawing/2014/main" xmlns="" id="{31FCD943-DED9-44F0-AAE4-62E448F89D3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flipH="1">
            <a:off x="5936801" y="3453789"/>
            <a:ext cx="3776485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亲自动手敲键盘的重要性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1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0F0BA8C-F597-4E9A-916F-AF7AB1DA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2DA249-CB39-4AB8-8C0F-FD98E778E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19086B18-1B73-4442-8316-8D2A0AA3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80" y="-450376"/>
            <a:ext cx="6138789" cy="7308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E894F9-94A8-4D6F-BDBD-F11B113C8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791E304B-6FC4-4571-A756-90C65B169970}"/>
              </a:ext>
            </a:extLst>
          </p:cNvPr>
          <p:cNvSpPr/>
          <p:nvPr/>
        </p:nvSpPr>
        <p:spPr>
          <a:xfrm>
            <a:off x="1247958" y="1528009"/>
            <a:ext cx="3994574" cy="3994574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265B44A-8E82-45E0-A65D-59C076E43E9A}"/>
              </a:ext>
            </a:extLst>
          </p:cNvPr>
          <p:cNvSpPr/>
          <p:nvPr/>
        </p:nvSpPr>
        <p:spPr>
          <a:xfrm>
            <a:off x="4428969" y="4164641"/>
            <a:ext cx="1631141" cy="163114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231C4360-5EE9-4450-A286-428E41409E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8679" y="1147205"/>
            <a:ext cx="6397408" cy="55145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BA28DCF-6EA1-4B2D-9107-EFB9385033C0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8E8D0C1-6169-47EA-9BB5-DF699FBF915A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xmlns="" id="{7491A86C-C6CA-4C91-9CD4-2ACDC957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819" y="4539536"/>
            <a:ext cx="1573674" cy="881350"/>
          </a:xfrm>
        </p:spPr>
        <p:txBody>
          <a:bodyPr vert="horz">
            <a:noAutofit/>
          </a:bodyPr>
          <a:lstStyle/>
          <a:p>
            <a:pPr algn="ctr"/>
            <a:r>
              <a:rPr lang="en-US" altLang="zh-CN" sz="4800" spc="600" dirty="0">
                <a:latin typeface="幼圆" panose="02010509060101010101" pitchFamily="49" charset="-122"/>
                <a:ea typeface="幼圆" panose="02010509060101010101" pitchFamily="49" charset="-122"/>
              </a:rPr>
              <a:t>04</a:t>
            </a:r>
            <a:endParaRPr lang="zh-CN" altLang="en-US" sz="48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5C587C52-3D3D-40C3-9643-96DBBEC9C770}"/>
              </a:ext>
            </a:extLst>
          </p:cNvPr>
          <p:cNvSpPr txBox="1"/>
          <p:nvPr/>
        </p:nvSpPr>
        <p:spPr>
          <a:xfrm flipH="1">
            <a:off x="1820632" y="2307210"/>
            <a:ext cx="280217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PART FOUR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5D6C7ECD-686F-437B-A0F2-6BF8196B6F2B}"/>
              </a:ext>
            </a:extLst>
          </p:cNvPr>
          <p:cNvSpPr txBox="1"/>
          <p:nvPr/>
        </p:nvSpPr>
        <p:spPr>
          <a:xfrm flipH="1">
            <a:off x="1673995" y="3109480"/>
            <a:ext cx="3246159" cy="8127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>
              <a:lnSpc>
                <a:spcPts val="6500"/>
              </a:lnSpc>
            </a:pPr>
            <a:r>
              <a:rPr lang="zh-CN" altLang="en-US" sz="4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未来计划</a:t>
            </a:r>
            <a:endParaRPr lang="en-US" altLang="zh-CN" sz="4400" spc="3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23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/>
      <p:bldP spid="48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1069917-CCD3-4BE6-8B77-8B2566545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7DC0C9A0-C85F-42D0-9683-B331D4CA2B6A}"/>
              </a:ext>
            </a:extLst>
          </p:cNvPr>
          <p:cNvGrpSpPr/>
          <p:nvPr/>
        </p:nvGrpSpPr>
        <p:grpSpPr>
          <a:xfrm>
            <a:off x="907741" y="1472887"/>
            <a:ext cx="4538591" cy="3912224"/>
            <a:chOff x="907741" y="1472887"/>
            <a:chExt cx="4538591" cy="3912224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xmlns="" id="{D0E7EB67-F3E9-4B1F-8CE0-778253ED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430" y="2278079"/>
            <a:ext cx="1573674" cy="2533826"/>
          </a:xfrm>
        </p:spPr>
        <p:txBody>
          <a:bodyPr vert="eaVert">
            <a:noAutofit/>
          </a:bodyPr>
          <a:lstStyle/>
          <a:p>
            <a:pPr algn="ctr"/>
            <a:r>
              <a:rPr lang="zh-CN" altLang="en-US" sz="8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9486A81D-52CA-4BDB-8B2E-D970D234F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57" y="296779"/>
            <a:ext cx="6874345" cy="6344654"/>
          </a:xfrm>
          <a:prstGeom prst="rect">
            <a:avLst/>
          </a:prstGeom>
        </p:spPr>
      </p:pic>
      <p:grpSp>
        <p:nvGrpSpPr>
          <p:cNvPr id="29" name="组 1">
            <a:extLst>
              <a:ext uri="{FF2B5EF4-FFF2-40B4-BE49-F238E27FC236}">
                <a16:creationId xmlns:a16="http://schemas.microsoft.com/office/drawing/2014/main" xmlns="" id="{F8F4A70D-B946-42A9-B086-EBD455FE2E47}"/>
              </a:ext>
            </a:extLst>
          </p:cNvPr>
          <p:cNvGrpSpPr/>
          <p:nvPr/>
        </p:nvGrpSpPr>
        <p:grpSpPr>
          <a:xfrm>
            <a:off x="5587718" y="3784594"/>
            <a:ext cx="4422191" cy="690740"/>
            <a:chOff x="6921011" y="1620406"/>
            <a:chExt cx="4422191" cy="690740"/>
          </a:xfrm>
        </p:grpSpPr>
        <p:grpSp>
          <p:nvGrpSpPr>
            <p:cNvPr id="30" name="组 26">
              <a:extLst>
                <a:ext uri="{FF2B5EF4-FFF2-40B4-BE49-F238E27FC236}">
                  <a16:creationId xmlns:a16="http://schemas.microsoft.com/office/drawing/2014/main" xmlns="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xmlns="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640516" cy="59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03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" charset="-122"/>
                </a:rPr>
                <a:t> 项目总结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 2">
            <a:extLst>
              <a:ext uri="{FF2B5EF4-FFF2-40B4-BE49-F238E27FC236}">
                <a16:creationId xmlns:a16="http://schemas.microsoft.com/office/drawing/2014/main" xmlns="" id="{EF9BDAC5-E370-4477-AF7F-A9B0E11947BE}"/>
              </a:ext>
            </a:extLst>
          </p:cNvPr>
          <p:cNvGrpSpPr/>
          <p:nvPr/>
        </p:nvGrpSpPr>
        <p:grpSpPr>
          <a:xfrm>
            <a:off x="5558614" y="2673264"/>
            <a:ext cx="4481155" cy="690740"/>
            <a:chOff x="6932165" y="2662805"/>
            <a:chExt cx="4481155" cy="690740"/>
          </a:xfrm>
        </p:grpSpPr>
        <p:grpSp>
          <p:nvGrpSpPr>
            <p:cNvPr id="36" name="组 28">
              <a:extLst>
                <a:ext uri="{FF2B5EF4-FFF2-40B4-BE49-F238E27FC236}">
                  <a16:creationId xmlns:a16="http://schemas.microsoft.com/office/drawing/2014/main" xmlns="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xmlns="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640516" cy="59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02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 项目介绍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1" name="组 3">
            <a:extLst>
              <a:ext uri="{FF2B5EF4-FFF2-40B4-BE49-F238E27FC236}">
                <a16:creationId xmlns:a16="http://schemas.microsoft.com/office/drawing/2014/main" xmlns="" id="{FE896951-68A8-4429-AB29-90405195B634}"/>
              </a:ext>
            </a:extLst>
          </p:cNvPr>
          <p:cNvGrpSpPr/>
          <p:nvPr/>
        </p:nvGrpSpPr>
        <p:grpSpPr>
          <a:xfrm>
            <a:off x="5578488" y="1680818"/>
            <a:ext cx="4492309" cy="690740"/>
            <a:chOff x="6921011" y="3708882"/>
            <a:chExt cx="4492309" cy="690740"/>
          </a:xfrm>
        </p:grpSpPr>
        <p:grpSp>
          <p:nvGrpSpPr>
            <p:cNvPr id="42" name="组 32">
              <a:extLst>
                <a:ext uri="{FF2B5EF4-FFF2-40B4-BE49-F238E27FC236}">
                  <a16:creationId xmlns:a16="http://schemas.microsoft.com/office/drawing/2014/main" xmlns="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xmlns="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xmlns="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640516" cy="59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01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A89DE3F5-B150-4AA6-BB28-E6DD4F9A9779}"/>
                </a:ext>
              </a:extLst>
            </p:cNvPr>
            <p:cNvSpPr txBox="1"/>
            <p:nvPr/>
          </p:nvSpPr>
          <p:spPr>
            <a:xfrm flipH="1">
              <a:off x="7727460" y="3780391"/>
              <a:ext cx="36858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xmlns="" id="{7B5A016C-9EBD-4527-8F5C-0CFDBE68DCDC}"/>
              </a:ext>
            </a:extLst>
          </p:cNvPr>
          <p:cNvGrpSpPr/>
          <p:nvPr/>
        </p:nvGrpSpPr>
        <p:grpSpPr>
          <a:xfrm>
            <a:off x="5551929" y="4761740"/>
            <a:ext cx="4371812" cy="690740"/>
            <a:chOff x="6925480" y="4751281"/>
            <a:chExt cx="4371812" cy="690740"/>
          </a:xfrm>
        </p:grpSpPr>
        <p:grpSp>
          <p:nvGrpSpPr>
            <p:cNvPr id="48" name="组 36">
              <a:extLst>
                <a:ext uri="{FF2B5EF4-FFF2-40B4-BE49-F238E27FC236}">
                  <a16:creationId xmlns:a16="http://schemas.microsoft.com/office/drawing/2014/main" xmlns="" id="{4F01A705-4126-40D8-BCC9-C96C67AD21E2}"/>
                </a:ext>
              </a:extLst>
            </p:cNvPr>
            <p:cNvGrpSpPr/>
            <p:nvPr/>
          </p:nvGrpSpPr>
          <p:grpSpPr>
            <a:xfrm>
              <a:off x="6925480" y="4751281"/>
              <a:ext cx="690740" cy="690740"/>
              <a:chOff x="6161315" y="1175658"/>
              <a:chExt cx="892628" cy="892628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xmlns="" id="{E39E92F0-1985-49CA-894F-64C5AE74042E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xmlns="" id="{48031E56-54DB-4876-8318-4B628172D859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xmlns="" id="{2E98A4EF-A5BD-45D9-96B8-4E0A928B87DC}"/>
                  </a:ext>
                </a:extLst>
              </p:cNvPr>
              <p:cNvSpPr/>
              <p:nvPr/>
            </p:nvSpPr>
            <p:spPr>
              <a:xfrm>
                <a:off x="6309414" y="1348667"/>
                <a:ext cx="640516" cy="59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04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D8F225D-F6BF-47BB-93D9-F75041B95CC0}"/>
                </a:ext>
              </a:extLst>
            </p:cNvPr>
            <p:cNvSpPr txBox="1"/>
            <p:nvPr/>
          </p:nvSpPr>
          <p:spPr>
            <a:xfrm flipH="1">
              <a:off x="7727459" y="4810247"/>
              <a:ext cx="35698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未来计划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78FA2ADE-7C85-477E-B71F-FD17CB539C32}"/>
              </a:ext>
            </a:extLst>
          </p:cNvPr>
          <p:cNvSpPr txBox="1"/>
          <p:nvPr/>
        </p:nvSpPr>
        <p:spPr>
          <a:xfrm flipH="1">
            <a:off x="6384937" y="1719638"/>
            <a:ext cx="3674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项目概览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9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8" y="226198"/>
            <a:ext cx="2734233" cy="8127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工作开展汇报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86AB16B7-D917-4F3F-81C5-A600AFCCCCD8}"/>
              </a:ext>
            </a:extLst>
          </p:cNvPr>
          <p:cNvGrpSpPr/>
          <p:nvPr/>
        </p:nvGrpSpPr>
        <p:grpSpPr>
          <a:xfrm>
            <a:off x="5779063" y="2084206"/>
            <a:ext cx="1022373" cy="771037"/>
            <a:chOff x="5917255" y="2239217"/>
            <a:chExt cx="1022373" cy="77103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A51E9632-3DFD-4613-9BAE-CD2303144141}"/>
                </a:ext>
              </a:extLst>
            </p:cNvPr>
            <p:cNvSpPr/>
            <p:nvPr/>
          </p:nvSpPr>
          <p:spPr bwMode="auto">
            <a:xfrm rot="5400000">
              <a:off x="6042923" y="2283053"/>
              <a:ext cx="771037" cy="68336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8575">
              <a:solidFill>
                <a:srgbClr val="F7BFA4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121917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47B02D77-CDC7-4024-AF8C-4332F0DDD8DA}"/>
                </a:ext>
              </a:extLst>
            </p:cNvPr>
            <p:cNvSpPr txBox="1"/>
            <p:nvPr/>
          </p:nvSpPr>
          <p:spPr>
            <a:xfrm>
              <a:off x="5917255" y="2333239"/>
              <a:ext cx="1022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charset="-122"/>
                  <a:ea typeface="思源黑体 Bold" panose="020B0800000000000000" charset="-122"/>
                </a:rPr>
                <a:t>01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61581076-E43F-484D-A193-2B782FFD929E}"/>
              </a:ext>
            </a:extLst>
          </p:cNvPr>
          <p:cNvGrpSpPr/>
          <p:nvPr/>
        </p:nvGrpSpPr>
        <p:grpSpPr>
          <a:xfrm>
            <a:off x="5779063" y="3495599"/>
            <a:ext cx="1022373" cy="771037"/>
            <a:chOff x="5917255" y="2239217"/>
            <a:chExt cx="1022373" cy="77103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CBBB5260-F463-4738-8BAA-2FC4CF689E77}"/>
                </a:ext>
              </a:extLst>
            </p:cNvPr>
            <p:cNvSpPr/>
            <p:nvPr/>
          </p:nvSpPr>
          <p:spPr bwMode="auto">
            <a:xfrm rot="5400000">
              <a:off x="6042923" y="2283053"/>
              <a:ext cx="771037" cy="68336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8575">
              <a:solidFill>
                <a:srgbClr val="CDE4F6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121917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54F09F5C-DB7F-44B2-8311-CEDD5E7D58B7}"/>
                </a:ext>
              </a:extLst>
            </p:cNvPr>
            <p:cNvSpPr txBox="1"/>
            <p:nvPr/>
          </p:nvSpPr>
          <p:spPr>
            <a:xfrm>
              <a:off x="5917255" y="2359354"/>
              <a:ext cx="1022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charset="-122"/>
                  <a:ea typeface="思源黑体 Bold" panose="020B0800000000000000" charset="-122"/>
                </a:rPr>
                <a:t>02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88B3BF20-5245-4C6C-96EA-4E035DE4AC8F}"/>
              </a:ext>
            </a:extLst>
          </p:cNvPr>
          <p:cNvGrpSpPr/>
          <p:nvPr/>
        </p:nvGrpSpPr>
        <p:grpSpPr>
          <a:xfrm>
            <a:off x="5779063" y="4866352"/>
            <a:ext cx="1022373" cy="771037"/>
            <a:chOff x="5917255" y="2239217"/>
            <a:chExt cx="1022373" cy="771037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FE62037F-BBD7-44EB-9BE3-FF79C141EE8E}"/>
                </a:ext>
              </a:extLst>
            </p:cNvPr>
            <p:cNvSpPr/>
            <p:nvPr/>
          </p:nvSpPr>
          <p:spPr bwMode="auto">
            <a:xfrm rot="5400000">
              <a:off x="6042923" y="2283053"/>
              <a:ext cx="771037" cy="68336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8575">
              <a:solidFill>
                <a:srgbClr val="F7BFA4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121917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576B3AA8-271E-4EB1-B287-00553EFEDCE0}"/>
                </a:ext>
              </a:extLst>
            </p:cNvPr>
            <p:cNvSpPr txBox="1"/>
            <p:nvPr/>
          </p:nvSpPr>
          <p:spPr>
            <a:xfrm>
              <a:off x="5917255" y="2344379"/>
              <a:ext cx="1022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charset="-122"/>
                  <a:ea typeface="思源黑体 Bold" panose="020B0800000000000000" charset="-122"/>
                </a:rPr>
                <a:t>03</a:t>
              </a:r>
            </a:p>
          </p:txBody>
        </p:sp>
      </p:grpSp>
      <p:sp>
        <p:nvSpPr>
          <p:cNvPr id="2" name="七边形 1">
            <a:extLst>
              <a:ext uri="{FF2B5EF4-FFF2-40B4-BE49-F238E27FC236}">
                <a16:creationId xmlns:a16="http://schemas.microsoft.com/office/drawing/2014/main" xmlns="" id="{A5566716-6E33-4AEE-AF89-093AACE510E1}"/>
              </a:ext>
            </a:extLst>
          </p:cNvPr>
          <p:cNvSpPr/>
          <p:nvPr/>
        </p:nvSpPr>
        <p:spPr>
          <a:xfrm>
            <a:off x="989164" y="1756917"/>
            <a:ext cx="3982960" cy="3982960"/>
          </a:xfrm>
          <a:prstGeom prst="hept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PA-FooterText ">
            <a:extLst>
              <a:ext uri="{FF2B5EF4-FFF2-40B4-BE49-F238E27FC236}">
                <a16:creationId xmlns:a16="http://schemas.microsoft.com/office/drawing/2014/main" xmlns="" id="{31FCD943-DED9-44F0-AAE4-62E448F89D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6848501" y="3748397"/>
            <a:ext cx="3776485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复习巩固之前的内容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2" name="PA-FooterText ">
            <a:extLst>
              <a:ext uri="{FF2B5EF4-FFF2-40B4-BE49-F238E27FC236}">
                <a16:creationId xmlns:a16="http://schemas.microsoft.com/office/drawing/2014/main" xmlns="" id="{31FCD943-DED9-44F0-AAE4-62E448F89D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6848501" y="5077464"/>
            <a:ext cx="3776485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关注就业机会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3" name="PA-FooterText ">
            <a:extLst>
              <a:ext uri="{FF2B5EF4-FFF2-40B4-BE49-F238E27FC236}">
                <a16:creationId xmlns:a16="http://schemas.microsoft.com/office/drawing/2014/main" xmlns="" id="{31FCD943-DED9-44F0-AAE4-62E448F89D3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6848499" y="2243200"/>
            <a:ext cx="4111237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85000"/>
                  </a:schemeClr>
                </a:solidFill>
                <a:latin typeface="A思源黑体—01" panose="020B0200000000000000" pitchFamily="34" charset="-122"/>
                <a:ea typeface="A思源黑体—01" panose="020B0200000000000000" pitchFamily="34" charset="-122"/>
              </a:defRPr>
            </a:lvl1pPr>
          </a:lstStyle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跟随计划，继续框架等内容的学习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436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comb/>
      </p:transition>
    </mc:Choice>
    <mc:Fallback xmlns=""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7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F77F747-26F6-49AB-98C2-838398FC2A0E}"/>
              </a:ext>
            </a:extLst>
          </p:cNvPr>
          <p:cNvSpPr/>
          <p:nvPr/>
        </p:nvSpPr>
        <p:spPr>
          <a:xfrm>
            <a:off x="1774158" y="-3"/>
            <a:ext cx="8566484" cy="6858001"/>
          </a:xfrm>
          <a:prstGeom prst="rect">
            <a:avLst/>
          </a:prstGeom>
          <a:blipFill dpi="0" rotWithShape="1">
            <a:blip r:embed="rId6">
              <a:alphaModFix amt="5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136F2DE6-6CE3-4C36-B7C7-5262B044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963" y="2793587"/>
            <a:ext cx="6897806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8000" spc="600" dirty="0">
                <a:latin typeface="幼圆" panose="02010509060101010101" pitchFamily="49" charset="-122"/>
                <a:ea typeface="幼圆" panose="02010509060101010101" pitchFamily="49" charset="-122"/>
              </a:rPr>
              <a:t>感谢您的欣赏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6149B32-B38A-4288-B1C6-67DF1629A67F}"/>
              </a:ext>
            </a:extLst>
          </p:cNvPr>
          <p:cNvGrpSpPr/>
          <p:nvPr/>
        </p:nvGrpSpPr>
        <p:grpSpPr>
          <a:xfrm>
            <a:off x="1453211" y="3245457"/>
            <a:ext cx="1266151" cy="537218"/>
            <a:chOff x="2119312" y="1260814"/>
            <a:chExt cx="8017062" cy="34015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4C6C0111-82B9-4549-85B0-A4F4A7F7F6C6}"/>
              </a:ext>
            </a:extLst>
          </p:cNvPr>
          <p:cNvGrpSpPr/>
          <p:nvPr/>
        </p:nvGrpSpPr>
        <p:grpSpPr>
          <a:xfrm flipH="1">
            <a:off x="9470101" y="3237093"/>
            <a:ext cx="1266151" cy="537218"/>
            <a:chOff x="2119312" y="1260814"/>
            <a:chExt cx="8017062" cy="34015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FF579A30-7E97-4D8E-AD4F-870B431AECD6}"/>
              </a:ext>
            </a:extLst>
          </p:cNvPr>
          <p:cNvSpPr/>
          <p:nvPr/>
        </p:nvSpPr>
        <p:spPr>
          <a:xfrm>
            <a:off x="2927329" y="4135662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pc="3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THANKS FOR LISTENING</a:t>
            </a:r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6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0F0BA8C-F597-4E9A-916F-AF7AB1DA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2DA249-CB39-4AB8-8C0F-FD98E778E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19086B18-1B73-4442-8316-8D2A0AA3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80" y="-450376"/>
            <a:ext cx="6138789" cy="7308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E894F9-94A8-4D6F-BDBD-F11B113C8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791E304B-6FC4-4571-A756-90C65B169970}"/>
              </a:ext>
            </a:extLst>
          </p:cNvPr>
          <p:cNvSpPr/>
          <p:nvPr/>
        </p:nvSpPr>
        <p:spPr>
          <a:xfrm>
            <a:off x="1247958" y="1528009"/>
            <a:ext cx="3994574" cy="3994574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265B44A-8E82-45E0-A65D-59C076E43E9A}"/>
              </a:ext>
            </a:extLst>
          </p:cNvPr>
          <p:cNvSpPr/>
          <p:nvPr/>
        </p:nvSpPr>
        <p:spPr>
          <a:xfrm>
            <a:off x="4428969" y="4164641"/>
            <a:ext cx="1631141" cy="163114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231C4360-5EE9-4450-A286-428E41409E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8679" y="1147205"/>
            <a:ext cx="6397408" cy="55145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BA28DCF-6EA1-4B2D-9107-EFB9385033C0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8E8D0C1-6169-47EA-9BB5-DF699FBF915A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xmlns="" id="{7491A86C-C6CA-4C91-9CD4-2ACDC957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819" y="4539536"/>
            <a:ext cx="1573674" cy="881350"/>
          </a:xfrm>
        </p:spPr>
        <p:txBody>
          <a:bodyPr vert="horz">
            <a:noAutofit/>
          </a:bodyPr>
          <a:lstStyle/>
          <a:p>
            <a:pPr algn="ctr"/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01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5C587C52-3D3D-40C3-9643-96DBBEC9C770}"/>
              </a:ext>
            </a:extLst>
          </p:cNvPr>
          <p:cNvSpPr txBox="1"/>
          <p:nvPr/>
        </p:nvSpPr>
        <p:spPr>
          <a:xfrm flipH="1">
            <a:off x="1820632" y="2307210"/>
            <a:ext cx="280217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PART ONE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5D6C7ECD-686F-437B-A0F2-6BF8196B6F2B}"/>
              </a:ext>
            </a:extLst>
          </p:cNvPr>
          <p:cNvSpPr txBox="1"/>
          <p:nvPr/>
        </p:nvSpPr>
        <p:spPr>
          <a:xfrm flipH="1">
            <a:off x="1673995" y="3109480"/>
            <a:ext cx="3246159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>
              <a:lnSpc>
                <a:spcPts val="6500"/>
              </a:lnSpc>
            </a:pPr>
            <a:r>
              <a:rPr lang="zh-CN" altLang="en-US" sz="4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项目概览</a:t>
            </a:r>
            <a:endParaRPr lang="en-US" altLang="zh-CN" sz="4400" spc="3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/>
      <p:bldP spid="48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8" y="226198"/>
            <a:ext cx="2734233" cy="7867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项目概览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51269DC-B342-4180-B73B-3EBF59A75568}"/>
              </a:ext>
            </a:extLst>
          </p:cNvPr>
          <p:cNvGrpSpPr/>
          <p:nvPr/>
        </p:nvGrpSpPr>
        <p:grpSpPr>
          <a:xfrm>
            <a:off x="4070952" y="1259149"/>
            <a:ext cx="672559" cy="758844"/>
            <a:chOff x="5960470" y="3606237"/>
            <a:chExt cx="672558" cy="75884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554B5BB-E023-4ED9-A665-AD1AEBBAEDD6}"/>
                </a:ext>
              </a:extLst>
            </p:cNvPr>
            <p:cNvSpPr/>
            <p:nvPr/>
          </p:nvSpPr>
          <p:spPr bwMode="auto">
            <a:xfrm rot="5400000">
              <a:off x="5917327" y="3649380"/>
              <a:ext cx="758844" cy="67255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CDE4F6"/>
            </a:solidFill>
            <a:ln w="28575">
              <a:solidFill>
                <a:srgbClr val="CDE4F6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121917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5" name="Freeform 100">
              <a:extLst>
                <a:ext uri="{FF2B5EF4-FFF2-40B4-BE49-F238E27FC236}">
                  <a16:creationId xmlns:a16="http://schemas.microsoft.com/office/drawing/2014/main" xmlns="" id="{7CD5022B-D50A-4628-BF06-B08F3163B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9788" y="3835193"/>
              <a:ext cx="313923" cy="30093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170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89724142-A2E7-4B42-AC18-8EF534847B62}"/>
              </a:ext>
            </a:extLst>
          </p:cNvPr>
          <p:cNvSpPr/>
          <p:nvPr/>
        </p:nvSpPr>
        <p:spPr>
          <a:xfrm>
            <a:off x="7007562" y="2290949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6" name="TextBox 49">
            <a:extLst>
              <a:ext uri="{FF2B5EF4-FFF2-40B4-BE49-F238E27FC236}">
                <a16:creationId xmlns:a16="http://schemas.microsoft.com/office/drawing/2014/main" xmlns="" id="{A3F1D78C-8AF7-4556-BC67-D6AB9DE156CC}"/>
              </a:ext>
            </a:extLst>
          </p:cNvPr>
          <p:cNvSpPr txBox="1"/>
          <p:nvPr/>
        </p:nvSpPr>
        <p:spPr>
          <a:xfrm>
            <a:off x="5087957" y="1010848"/>
            <a:ext cx="6835336" cy="5217168"/>
          </a:xfrm>
          <a:prstGeom prst="rect">
            <a:avLst/>
          </a:prstGeom>
          <a:noFill/>
        </p:spPr>
        <p:txBody>
          <a:bodyPr wrap="square" lIns="46072" tIns="23036" rIns="46072" bIns="23036" rtlCol="0">
            <a:spAutoFit/>
          </a:bodyPr>
          <a:lstStyle>
            <a:defPPr>
              <a:defRPr lang="zh-CN"/>
            </a:defPPr>
            <a:lvl1pPr defTabSz="1219170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/>
              <a:t>足迹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开发语言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JavaEE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工具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en-US" altLang="zh-CN" dirty="0" err="1" smtClean="0"/>
              <a:t>PowerDesigner</a:t>
            </a:r>
            <a:r>
              <a:rPr lang="en-US" altLang="zh-CN" dirty="0"/>
              <a:t>, MYSQL,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Navicat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Premium,MyEclipse</a:t>
            </a:r>
            <a:r>
              <a:rPr lang="en-US" altLang="zh-CN" dirty="0" smtClean="0"/>
              <a:t>, 	Tomcat 9, </a:t>
            </a:r>
            <a:r>
              <a:rPr lang="en-US" altLang="zh-CN" dirty="0" err="1" smtClean="0"/>
              <a:t>Hbuilder</a:t>
            </a:r>
            <a:r>
              <a:rPr lang="en-US" altLang="zh-CN" dirty="0" smtClean="0"/>
              <a:t>, SVN.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项目描述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/>
              <a:t>包含前台内容页面，后台数据管理页面，使用</a:t>
            </a:r>
            <a:r>
              <a:rPr lang="en-US" altLang="zh-CN" dirty="0"/>
              <a:t>Java</a:t>
            </a:r>
            <a:r>
              <a:rPr lang="zh-CN" altLang="en-US" dirty="0"/>
              <a:t>语言完成核心</a:t>
            </a:r>
            <a:r>
              <a:rPr lang="zh-CN" altLang="en-US" dirty="0" smtClean="0"/>
              <a:t>业务</a:t>
            </a:r>
            <a:r>
              <a:rPr lang="zh-CN" altLang="en-US" dirty="0"/>
              <a:t>、</a:t>
            </a:r>
            <a:r>
              <a:rPr lang="en-US" altLang="zh-CN" dirty="0" smtClean="0"/>
              <a:t>MySQL</a:t>
            </a:r>
            <a:r>
              <a:rPr lang="zh-CN" altLang="en-US" dirty="0"/>
              <a:t>管理存放</a:t>
            </a:r>
            <a:r>
              <a:rPr lang="zh-CN" altLang="en-US" dirty="0" smtClean="0"/>
              <a:t>数据，能够为消费者提供</a:t>
            </a:r>
            <a:r>
              <a:rPr lang="zh-CN" altLang="en-US" dirty="0"/>
              <a:t>线上</a:t>
            </a:r>
            <a:r>
              <a:rPr lang="zh-CN" altLang="en-US" dirty="0" smtClean="0"/>
              <a:t>旅游服务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项目类型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/>
              <a:t>线上</a:t>
            </a:r>
            <a:r>
              <a:rPr lang="zh-CN" altLang="en-US" dirty="0" smtClean="0"/>
              <a:t>旅游产品交易平台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D732729-66D1-4895-86B9-01C59F173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2" y="1762118"/>
            <a:ext cx="3182264" cy="4237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79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0F0BA8C-F597-4E9A-916F-AF7AB1DA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2DA249-CB39-4AB8-8C0F-FD98E778E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19086B18-1B73-4442-8316-8D2A0AA3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80" y="-450376"/>
            <a:ext cx="6138789" cy="7308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E894F9-94A8-4D6F-BDBD-F11B113C8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791E304B-6FC4-4571-A756-90C65B169970}"/>
              </a:ext>
            </a:extLst>
          </p:cNvPr>
          <p:cNvSpPr/>
          <p:nvPr/>
        </p:nvSpPr>
        <p:spPr>
          <a:xfrm>
            <a:off x="1247958" y="1528009"/>
            <a:ext cx="3994574" cy="3994574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265B44A-8E82-45E0-A65D-59C076E43E9A}"/>
              </a:ext>
            </a:extLst>
          </p:cNvPr>
          <p:cNvSpPr/>
          <p:nvPr/>
        </p:nvSpPr>
        <p:spPr>
          <a:xfrm>
            <a:off x="4428969" y="4164641"/>
            <a:ext cx="1631141" cy="163114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231C4360-5EE9-4450-A286-428E41409E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8679" y="1147205"/>
            <a:ext cx="6397408" cy="55145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BA28DCF-6EA1-4B2D-9107-EFB9385033C0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8E8D0C1-6169-47EA-9BB5-DF699FBF915A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xmlns="" id="{7491A86C-C6CA-4C91-9CD4-2ACDC957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819" y="4539536"/>
            <a:ext cx="1573674" cy="881350"/>
          </a:xfrm>
        </p:spPr>
        <p:txBody>
          <a:bodyPr vert="horz">
            <a:noAutofit/>
          </a:bodyPr>
          <a:lstStyle/>
          <a:p>
            <a:pPr algn="ctr"/>
            <a:r>
              <a:rPr lang="en-US" altLang="zh-CN" sz="4800" spc="600" dirty="0">
                <a:latin typeface="幼圆" panose="02010509060101010101" pitchFamily="49" charset="-122"/>
                <a:ea typeface="幼圆" panose="02010509060101010101" pitchFamily="49" charset="-122"/>
              </a:rPr>
              <a:t>02</a:t>
            </a:r>
            <a:endParaRPr lang="zh-CN" altLang="en-US" sz="48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5C587C52-3D3D-40C3-9643-96DBBEC9C770}"/>
              </a:ext>
            </a:extLst>
          </p:cNvPr>
          <p:cNvSpPr txBox="1"/>
          <p:nvPr/>
        </p:nvSpPr>
        <p:spPr>
          <a:xfrm flipH="1">
            <a:off x="1820632" y="2307210"/>
            <a:ext cx="280217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PART TWO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5D6C7ECD-686F-437B-A0F2-6BF8196B6F2B}"/>
              </a:ext>
            </a:extLst>
          </p:cNvPr>
          <p:cNvSpPr txBox="1"/>
          <p:nvPr/>
        </p:nvSpPr>
        <p:spPr>
          <a:xfrm flipH="1">
            <a:off x="1673995" y="3109480"/>
            <a:ext cx="3246159" cy="8127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>
              <a:lnSpc>
                <a:spcPts val="6500"/>
              </a:lnSpc>
            </a:pPr>
            <a:r>
              <a:rPr lang="zh-CN" altLang="en-US" sz="4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endParaRPr lang="en-US" altLang="zh-CN" sz="4400" spc="3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comb/>
      </p:transition>
    </mc:Choice>
    <mc:Fallback xmlns="">
      <p:transition spd="slow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/>
      <p:bldP spid="48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4257760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16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798" y="1267743"/>
            <a:ext cx="2458104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导航栏内容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6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49" y="121320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01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27" y="1828773"/>
            <a:ext cx="10247619" cy="914286"/>
          </a:xfrm>
          <a:prstGeom prst="rect">
            <a:avLst/>
          </a:prstGeom>
        </p:spPr>
      </p:pic>
      <p:sp>
        <p:nvSpPr>
          <p:cNvPr id="30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798" y="3013744"/>
            <a:ext cx="2458104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旅游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产品展示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49" y="2959210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7" y="3999021"/>
            <a:ext cx="4915318" cy="23722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036" y="2993418"/>
            <a:ext cx="5765718" cy="16861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877" y="4679527"/>
            <a:ext cx="5888878" cy="18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4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8002" cy="1219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4172530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32" y="1640116"/>
            <a:ext cx="2744016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活动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优惠产品推荐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483" y="1585582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03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877" y="386122"/>
            <a:ext cx="5483216" cy="32311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83" y="3668132"/>
            <a:ext cx="7043523" cy="27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04" y="1558235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A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、产品选择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46" y="2348714"/>
            <a:ext cx="10863686" cy="37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4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2C826E15-431C-4226-A5DF-784EE4BDD4A6}"/>
              </a:ext>
            </a:extLst>
          </p:cNvPr>
          <p:cNvSpPr/>
          <p:nvPr/>
        </p:nvSpPr>
        <p:spPr>
          <a:xfrm>
            <a:off x="477671" y="465317"/>
            <a:ext cx="545531" cy="54553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0C9C431-0FDE-4E0D-A91A-E6949C41DC5E}"/>
              </a:ext>
            </a:extLst>
          </p:cNvPr>
          <p:cNvSpPr txBox="1"/>
          <p:nvPr/>
        </p:nvSpPr>
        <p:spPr>
          <a:xfrm flipH="1">
            <a:off x="1119457" y="226198"/>
            <a:ext cx="3930214" cy="9258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>
              <a:lnSpc>
                <a:spcPts val="65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项目介绍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: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Source Han Sans CN" charset="-122"/>
              </a:rPr>
              <a:t>前台内容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Source Han Sans CN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39" y="1406613"/>
            <a:ext cx="304526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订单系统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(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核心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xmlns="" id="{E145B5AE-C9B3-48D7-8AAE-2E589214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0" y="1352079"/>
            <a:ext cx="798993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xmlns="" id="{6CA6CAA2-8967-4A4D-BF9F-502F75E5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04" y="1558235"/>
            <a:ext cx="3045268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B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、信息确认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15" y="1976527"/>
            <a:ext cx="5579209" cy="3810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992" y="2154388"/>
            <a:ext cx="5304762" cy="24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285" y="4728482"/>
            <a:ext cx="5189023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几何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289</Words>
  <Application>Microsoft Office PowerPoint</Application>
  <PresentationFormat>宽屏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Source Han Sans CN</vt:lpstr>
      <vt:lpstr>包图简圆体</vt:lpstr>
      <vt:lpstr>等线</vt:lpstr>
      <vt:lpstr>等线 Light</vt:lpstr>
      <vt:lpstr>思源黑体 Bold</vt:lpstr>
      <vt:lpstr>思源黑体 Light</vt:lpstr>
      <vt:lpstr>宋体</vt:lpstr>
      <vt:lpstr>幼圆</vt:lpstr>
      <vt:lpstr>Arial</vt:lpstr>
      <vt:lpstr>Office 主题​​</vt:lpstr>
      <vt:lpstr>旅游项目（足迹）成果汇报</vt:lpstr>
      <vt:lpstr>目录</vt:lpstr>
      <vt:lpstr>01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04</vt:lpstr>
      <vt:lpstr>PowerPoint 演示文稿</vt:lpstr>
      <vt:lpstr>感谢您的欣赏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简约清新模板</dc:title>
  <dc:creator>优品PPT</dc:creator>
  <dc:description>http://www.ypppt.com/</dc:description>
  <cp:lastModifiedBy>Administrator</cp:lastModifiedBy>
  <cp:revision>93</cp:revision>
  <dcterms:created xsi:type="dcterms:W3CDTF">2019-09-24T01:59:55Z</dcterms:created>
  <dcterms:modified xsi:type="dcterms:W3CDTF">2019-10-29T03:52:00Z</dcterms:modified>
</cp:coreProperties>
</file>